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91" r:id="rId3"/>
    <p:sldId id="299" r:id="rId4"/>
    <p:sldId id="354" r:id="rId5"/>
    <p:sldId id="353" r:id="rId6"/>
    <p:sldId id="292" r:id="rId7"/>
    <p:sldId id="293" r:id="rId8"/>
    <p:sldId id="296" r:id="rId9"/>
    <p:sldId id="297" r:id="rId10"/>
    <p:sldId id="261" r:id="rId11"/>
    <p:sldId id="262" r:id="rId12"/>
    <p:sldId id="264" r:id="rId13"/>
    <p:sldId id="265" r:id="rId14"/>
    <p:sldId id="266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8" r:id="rId23"/>
    <p:sldId id="279" r:id="rId24"/>
    <p:sldId id="307" r:id="rId25"/>
    <p:sldId id="282" r:id="rId26"/>
    <p:sldId id="283" r:id="rId27"/>
    <p:sldId id="281" r:id="rId28"/>
    <p:sldId id="359" r:id="rId29"/>
    <p:sldId id="356" r:id="rId30"/>
    <p:sldId id="357" r:id="rId31"/>
    <p:sldId id="295" r:id="rId32"/>
    <p:sldId id="33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99" d="100"/>
          <a:sy n="99" d="100"/>
        </p:scale>
        <p:origin x="3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CFDF9-E7DF-1347-A2FA-4DD8952C2E52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829CF-1178-E648-886F-98883B4939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1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C1DF2-0958-FC46-B836-CB0D8E33F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72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C1DF2-0958-FC46-B836-CB0D8E33F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62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C1DF2-0958-FC46-B836-CB0D8E33F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6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C1DF2-0958-FC46-B836-CB0D8E33F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5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3598-7CF3-A643-B401-C18757467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A5E12-D400-984D-9755-7CDFD083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E285-03E2-3A42-A71F-12907FA1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AC88D-4C51-624D-AFAD-1F8D0F51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BFEA-8DA5-7546-AAE4-90CE5D8F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22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0076-B338-794E-9493-1764CDD4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E23A4-09B9-A14D-8054-1709C669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0C9E-5A48-0649-A6E6-4891A5F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33F0-1607-D744-9895-66871ED1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FB1CB-DC65-0E4A-9988-D5C1438F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6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F7622-D37E-8446-A9A6-4C2ECC1BB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14FE5-3937-AC43-B23A-AA1FE03A1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AA157-F602-4842-A907-51DA6460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F7DB7-6A54-D34C-8C69-A6D13DF9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663B-81FD-984E-B468-3A192801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32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A607-59C4-754F-94D3-905AC48F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DBBC9-98AA-B44D-9A72-7CF7E64D4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2A24-302C-DA4E-A91B-493A8486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1B42-D996-BB42-9906-4478F465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9BEE-B1A7-BD4D-85F6-FAB81830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2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A981-2631-6D43-8192-BC2C3A21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5A27-7A4D-C547-9788-BBF9DB8A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09AE-32A6-C04F-9EE3-8F746BC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FB619-2440-5B44-A6D6-3F46C86C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EFB5-E907-674C-AE61-0BB7CD8E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2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E5AD-9CE7-FF49-90F3-F40059B5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6BF7-65FA-8740-9EF6-E865B48C2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6441-901C-DA42-986D-86FCDE41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31A10-46FF-6B4B-A93B-5F5F4F06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1B1E7-37B8-6148-BD38-B4C72A8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1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6303-568A-4D4A-A73F-19ABB75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5C4F-6E72-044A-AAF2-69E65C3AE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CD1B6-A21A-194A-BFEE-A16F52AE0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E4C19-845C-534A-BCB4-D3E2F63D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434D3-B56E-384A-B844-A355DAC1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CB2EB-9BAC-1D48-BE42-270862D4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BC36-0EC7-8145-A503-58AB39AC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74B32-F577-A64A-B70A-36C21ADE7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C71CC-DEE9-7B4E-B136-11C73889C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6F865-A6D3-6F42-9D2B-0177DD5DE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303F3-BE70-7E4E-B27E-ACF0A4819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0C9B6-DD21-6E44-865B-64485990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C3F695-8B8A-FB40-818C-EB04C33F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91BA5-FB3D-C441-9028-0C783F18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81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52F1-BDDE-8C43-B0EF-5055C7DC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2AE54-4C84-9A4D-98FE-2F224BBD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4A41-2606-A649-8942-DAED6E01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8324-9CAC-9C49-8BF6-AEE08981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0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43995-0D8B-D84A-83C8-D75692EF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48EB5-FCB5-1E41-85DA-1910CA8C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1AC39-226A-384B-A411-D0D51259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9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85DE-9E97-714F-8C6E-87842B79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C2F26-D9F0-B24E-8FA7-37F7D220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D4CF1-A54F-F246-9464-102A49FA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69B9B-4767-F143-A6E1-ED47CBB2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699D4-66D3-E848-83AF-C8E1C32F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08360-8102-7E41-B482-11AF5EB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4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E4BB-76A6-2845-B781-29AB64D5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943D-AE2D-0347-BDA5-DE3570A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9440C-E392-974D-9DB5-F728F797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4BCA8-8C0F-0243-B3CA-265A4824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8B91-5ECB-3749-A103-5547E891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43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A2C6-8FE7-8C40-8A3C-FABAB01B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750DB-C9AD-2142-BA72-C8C254264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2BC91-3938-2546-A53A-D1AB70C6C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0A39E-9648-174B-844E-314B1FB9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1D43-DDE1-E84C-8A06-B39ECA38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5131A-7F14-7A48-995A-D450153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2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872E-29F7-1A47-8056-2545A0AE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BEDDA-A325-3247-9DF2-4C90B0758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EE0-A1DA-1046-9D7E-302A0B8D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368D-7965-5149-8370-82020702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BB5A9-E8CF-D849-9DB6-E28C00C7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43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9B26A-5760-6041-9A04-7A9286BC3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7E41D-F848-D244-A014-D4A405CFF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8C38-6F2F-1B47-BCC9-EA155DCC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FCAF3-AA21-674B-8802-09EFF274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5AE37-56EC-D54E-BB25-FE37E72A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3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2093DB-B084-AE47-9AA3-5A16453787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68" y="504958"/>
            <a:ext cx="5082602" cy="507831"/>
          </a:xfrm>
        </p:spPr>
        <p:txBody>
          <a:bodyPr wrap="square">
            <a:spAutoFit/>
          </a:bodyPr>
          <a:lstStyle>
            <a:lvl1pPr>
              <a:defRPr sz="3000" b="1" i="0">
                <a:latin typeface="Graphik" panose="020B0603030202060203" pitchFamily="34" charset="0"/>
              </a:defRPr>
            </a:lvl1pPr>
          </a:lstStyle>
          <a:p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469F25B-08CB-2642-8009-F8B96C8474C0}"/>
              </a:ext>
            </a:extLst>
          </p:cNvPr>
          <p:cNvSpPr/>
          <p:nvPr userDrawn="1"/>
        </p:nvSpPr>
        <p:spPr>
          <a:xfrm>
            <a:off x="673345" y="1122363"/>
            <a:ext cx="653498" cy="85476"/>
          </a:xfrm>
          <a:prstGeom prst="rect">
            <a:avLst/>
          </a:prstGeom>
          <a:solidFill>
            <a:srgbClr val="0E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7" name="Metin Yer Tutucusu 20">
            <a:extLst>
              <a:ext uri="{FF2B5EF4-FFF2-40B4-BE49-F238E27FC236}">
                <a16:creationId xmlns:a16="http://schemas.microsoft.com/office/drawing/2014/main" id="{A26540EE-9418-D14C-96F8-7E53E9EFD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345" y="1883614"/>
            <a:ext cx="3120571" cy="241617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D6C6"/>
              </a:buClr>
              <a:buSzTx/>
              <a:buFont typeface="Wingdings" pitchFamily="2" charset="2"/>
              <a:buChar char="§"/>
              <a:tabLst/>
              <a:defRPr sz="2600" b="0" i="0">
                <a:latin typeface="Chaparral Pro" panose="02060503040505020203" pitchFamily="18" charset="0"/>
              </a:defRPr>
            </a:lvl1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8" name="Metin Yer Tutucusu 20">
            <a:extLst>
              <a:ext uri="{FF2B5EF4-FFF2-40B4-BE49-F238E27FC236}">
                <a16:creationId xmlns:a16="http://schemas.microsoft.com/office/drawing/2014/main" id="{7589C89D-A426-5E44-8178-AF43A719A9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0940" y="1883614"/>
            <a:ext cx="3120571" cy="241617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D6C6"/>
              </a:buClr>
              <a:buSzTx/>
              <a:buFont typeface="Wingdings" pitchFamily="2" charset="2"/>
              <a:buChar char="§"/>
              <a:tabLst/>
              <a:defRPr sz="2600" b="0" i="0">
                <a:latin typeface="Chaparral Pro" panose="02060503040505020203" pitchFamily="18" charset="0"/>
              </a:defRPr>
            </a:lvl1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B9B69741-4006-A24A-9A99-D6ECBAA33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8535" y="1893160"/>
            <a:ext cx="3185507" cy="2417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Clr>
                <a:srgbClr val="0ED6C6"/>
              </a:buClr>
              <a:buFont typeface="Wingdings" pitchFamily="2" charset="2"/>
              <a:buChar char="§"/>
              <a:defRPr sz="2600" b="0" i="0">
                <a:latin typeface="Chaparral Pro" panose="020605030405050202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37505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F614-B05F-F747-B173-8C209EF1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15D9-DA46-C045-A813-34ED05EF6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038B-D608-134E-8BD1-37DF7FF3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5FA24-603A-6B44-BC4B-91167969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8430-8BE5-534A-90CB-84F1CBF3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2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47B-EFFC-A542-9683-18CAC97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997E-5822-F041-B6A0-A671C3752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F29F-CB8A-9C44-BDD8-F66B0E53B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6ADF9-97F1-3545-8832-DB66647D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ABA86-D88E-F649-B4EA-D1A92B37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F0391-75C5-074E-9662-14DE00F4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4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56A3-1FE5-8F47-9B4D-F309BC6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B35F6-AEE1-8F41-8AB3-2DA3A453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2C1D-45B7-D04F-BD01-19BE9E113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A4D01-ECAA-8E4E-9AE5-D000B7952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1CAE1-D16F-C646-8B07-7E7723D32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A1E0A-1064-6D43-8E78-DCEC2B3A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6B86BA-6F52-904D-86BF-144C7755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C279C-3DDE-314F-9CF6-B86D55C5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75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3A16-AFE7-D54E-B7C6-9CCF5BE5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C9774-9B42-474F-8FA5-55D0A293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F5A6-0C88-3D4F-A4E9-4DF54C89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02E7B-3392-AC46-AA2D-8F59DDB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63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9DB44-1A00-B54C-B6BF-49BABD67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EA048D-7E95-5840-9D40-828B61A7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0596-8F76-A146-84D8-16949903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6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0671-9EDF-8742-B8BE-AF7A47A5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FF7E-1783-AF47-A2D0-4CDAB7DF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FC647-EA7E-B54E-9DED-7D04FA3E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DA0F8-EF87-9C40-A653-7A860184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FB690-DE9F-834B-9A8D-8B3FACC9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2718-2150-3E45-B9F1-D04B508A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10E3-95CB-6A42-8C27-1A0915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81611-25ED-AC49-A436-D7035F818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B2C1F-C5A5-B845-BDE2-B439653C4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272F3-9B38-E94F-B1D0-C8098C05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AF855-A8CE-1847-858E-96B1DC2C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194F-3AF4-9A45-AA8B-019887A7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7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08826-AC97-A747-9982-433F4201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9AAF-8AB4-8247-98D0-9FB4C32E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AFBF-96E0-2543-B18F-27784C48A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E20D2-9CEA-864D-9D57-57EF7A6D0BB1}" type="datetimeFigureOut">
              <a:rPr lang="en-GB" smtClean="0"/>
              <a:t>03/04/2022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71E3-0AE8-5742-A4BA-7CCDA8E05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C6BC-BFDD-AE48-8597-FAB13EDFC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33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EA4DB-9145-5F4E-AC27-7858AB0B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E0A51-358C-1449-AD2A-A6090CD18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6079D-D540-4244-9339-012B6069A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98B3D-5009-D544-B949-A3C23A5E14F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7FBE-CBD6-5647-B462-C38F6FC09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5688-20AE-104B-8F58-19225C5D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1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journal/4248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F6C1-962F-1042-B0F4-526EBC6F4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9" y="2505740"/>
            <a:ext cx="3197013" cy="2743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80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Lecture </a:t>
            </a:r>
            <a:r>
              <a:rPr lang="en-US" altLang="zh-CN" sz="480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7</a:t>
            </a:r>
            <a:endParaRPr lang="en-US" sz="4800" kern="1200" cap="none" spc="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5B602-CFF8-A547-BA2F-0CF1F6B3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691" y="474380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Recap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Introduction to Classical Gaussian Process Regression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Enhanced GP Modelling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341BC-03CA-E441-BC20-3852F428614F}"/>
              </a:ext>
            </a:extLst>
          </p:cNvPr>
          <p:cNvSpPr txBox="1"/>
          <p:nvPr/>
        </p:nvSpPr>
        <p:spPr>
          <a:xfrm>
            <a:off x="3083169" y="3001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13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F70F5-EC6E-6D41-A8DC-F4A15919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 from linear regression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4452E8E-A382-C748-826C-F7F9E5E8D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36678"/>
            <a:ext cx="10905066" cy="387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81E5C28-1AC3-504E-AF59-16B319112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3" y="643467"/>
            <a:ext cx="103167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7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980AB-2011-A34B-A42A-9FB1932C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Bayesian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8BFD1-A066-8D4F-A9BE-4155F6C9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12475" y="2706779"/>
            <a:ext cx="9144000" cy="42000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Assume a prior distribution over w: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0C7E6DD-6F14-3644-B66D-5DE1EDB1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21093"/>
            <a:ext cx="5455917" cy="18413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1E7CB0-2F0F-BD4F-987D-A8DDD0648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10" y="3413407"/>
            <a:ext cx="5725266" cy="1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9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BE2BC-BEE0-F44C-9EC7-4D18A56B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7"/>
            <a:ext cx="106623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9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47196-444D-2A42-8C1A-BA42F2162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Predictions making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4476182-FAB7-8044-B671-4B83A5765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696" y="1675227"/>
            <a:ext cx="95526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E89F3-53BC-BF4E-8AA1-BE8556A8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Space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094DDE8-A6F9-F241-822A-2E48D97DD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60E1E-5112-CE40-9F2E-2B7C1827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299C0-089F-2E4E-9542-7DFFFE484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Kernel trick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AD43B-1160-9943-AA60-03CC3CFD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86733"/>
            <a:ext cx="10905066" cy="41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46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0783B-0788-D947-9692-00D3612B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 of computation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AF832-1DA5-A040-B928-FB91BDC17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55" y="1676021"/>
            <a:ext cx="9742422" cy="4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C7271-B306-AA4C-9E87-E1733E6A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702" y="2485868"/>
            <a:ext cx="6739136" cy="23879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2</a:t>
            </a:r>
            <a:r>
              <a:rPr lang="en-US" sz="6600" dirty="0">
                <a:solidFill>
                  <a:srgbClr val="FFFFFF"/>
                </a:solidFill>
              </a:rPr>
              <a:t>:Quantum algorithms for GP regression and training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66806-4167-1C48-AC57-D6CF76BF5BB5}"/>
              </a:ext>
            </a:extLst>
          </p:cNvPr>
          <p:cNvSpPr txBox="1"/>
          <p:nvPr/>
        </p:nvSpPr>
        <p:spPr>
          <a:xfrm>
            <a:off x="4998801" y="5404228"/>
            <a:ext cx="5824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arXiv:1512.03929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arXiv:1803.10520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59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FBC4-49C9-A044-B94A-3FBFD86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QFT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0AC4450-CC1F-A246-8660-A4B00112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19134" cy="2600089"/>
          </a:xfrm>
          <a:prstGeom prst="rect">
            <a:avLst/>
          </a:prstGeom>
        </p:spPr>
      </p:pic>
      <p:pic>
        <p:nvPicPr>
          <p:cNvPr id="7" name="Picture 2" descr="Circuit representation of the SWAP gate showing its equivalence to... |  Download Scientific Diagram">
            <a:extLst>
              <a:ext uri="{FF2B5EF4-FFF2-40B4-BE49-F238E27FC236}">
                <a16:creationId xmlns:a16="http://schemas.microsoft.com/office/drawing/2014/main" id="{E09A65C4-6DC2-B443-B9B2-0A7D4EA9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39" y="4400111"/>
            <a:ext cx="4705951" cy="209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0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479061-B3BD-954C-AAA8-0F06B236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33" y="1173570"/>
            <a:ext cx="9944132" cy="969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9685E-884F-AB44-AB87-92311F71D6E5}"/>
              </a:ext>
            </a:extLst>
          </p:cNvPr>
          <p:cNvSpPr txBox="1"/>
          <p:nvPr/>
        </p:nvSpPr>
        <p:spPr>
          <a:xfrm>
            <a:off x="2743198" y="345904"/>
            <a:ext cx="7858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Quantum linear system algorithm (HHL)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D308879-A9AB-2B4F-BE6D-09B4F2AF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4" y="2628901"/>
            <a:ext cx="8090958" cy="35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5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D9BA7-15E9-7046-A312-F90D4DDE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44" y="1011567"/>
            <a:ext cx="10595911" cy="14304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F017BF4-56F3-DE46-B8CF-83441702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74" y="2922076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Potential catches: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86908F-F911-7846-8A9B-F10004E3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647" y="3028083"/>
            <a:ext cx="7796593" cy="243911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State preparation </a:t>
            </a:r>
          </a:p>
          <a:p>
            <a:r>
              <a:rPr lang="en-US" sz="2400" dirty="0"/>
              <a:t>Solution readout</a:t>
            </a:r>
          </a:p>
          <a:p>
            <a:r>
              <a:rPr lang="en-US" sz="2400" dirty="0"/>
              <a:t>Sparsity dependence</a:t>
            </a:r>
          </a:p>
          <a:p>
            <a:r>
              <a:rPr lang="en-US" sz="2400" dirty="0"/>
              <a:t>Conditioning</a:t>
            </a:r>
          </a:p>
        </p:txBody>
      </p:sp>
    </p:spTree>
    <p:extLst>
      <p:ext uri="{BB962C8B-B14F-4D97-AF65-F5344CB8AC3E}">
        <p14:creationId xmlns:p14="http://schemas.microsoft.com/office/powerpoint/2010/main" val="1329538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4480F-89C2-684E-AAE5-176FB63F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7A437-4008-5149-AE71-49597009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928223"/>
            <a:ext cx="11899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8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4480F-89C2-684E-AAE5-176FB63F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 preparation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D8F70-8CA1-464F-B50E-445F2837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474301"/>
            <a:ext cx="9925050" cy="53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8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8E28-0A55-D948-842E-50B368D22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Success probability: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6DCF-37CB-F143-9F6F-80E51B215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92" y="1690688"/>
            <a:ext cx="10515600" cy="4351338"/>
          </a:xfrm>
        </p:spPr>
        <p:txBody>
          <a:bodyPr/>
          <a:lstStyle/>
          <a:p>
            <a:r>
              <a:rPr lang="en-US" dirty="0"/>
              <a:t>Potential issue arise when we have extremely non-uniform input. i.e. </a:t>
            </a:r>
            <a:r>
              <a:rPr lang="en-HK" dirty="0"/>
              <a:t>A few entries are much larger than the rest.</a:t>
            </a:r>
          </a:p>
          <a:p>
            <a:r>
              <a:rPr lang="en-HK" dirty="0"/>
              <a:t>Unordered search query lower bound:</a:t>
            </a:r>
          </a:p>
          <a:p>
            <a:r>
              <a:rPr lang="en-HK" dirty="0"/>
              <a:t>This is very uncommon in datasets for where GPs are applied.</a:t>
            </a:r>
          </a:p>
          <a:p>
            <a:r>
              <a:rPr lang="en-HK" dirty="0"/>
              <a:t>A more formal argument for efficient amplitude encoding is by looking at the smoothed complexity.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813D6-2B65-544D-B01E-4E34E4AC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054" y="2617191"/>
            <a:ext cx="1033463" cy="3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0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63E5-CFE9-4940-844E-1FF5DC88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23" y="0"/>
            <a:ext cx="10515600" cy="1325563"/>
          </a:xfrm>
        </p:spPr>
        <p:txBody>
          <a:bodyPr/>
          <a:lstStyle/>
          <a:p>
            <a:r>
              <a:rPr lang="en-US" dirty="0"/>
              <a:t>Smoothed complexity: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1076B-226B-7C4D-9FEC-2A1EDBA0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7" y="3429000"/>
            <a:ext cx="5716980" cy="67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1DA3B-0B6C-7D44-87C4-0A58EB55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25" y="4218188"/>
            <a:ext cx="7848683" cy="784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0D92A-EE7B-C04D-87BC-CB81CD07233A}"/>
              </a:ext>
            </a:extLst>
          </p:cNvPr>
          <p:cNvSpPr txBox="1"/>
          <p:nvPr/>
        </p:nvSpPr>
        <p:spPr>
          <a:xfrm>
            <a:off x="5627827" y="364260"/>
            <a:ext cx="577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A. Spielman and S.-H. Teng, Communications of the ACM52, 76 (2009).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625E9-A3F7-C548-A2A2-D968B7BA1539}"/>
              </a:ext>
            </a:extLst>
          </p:cNvPr>
          <p:cNvSpPr txBox="1"/>
          <p:nvPr/>
        </p:nvSpPr>
        <p:spPr>
          <a:xfrm>
            <a:off x="499670" y="1287590"/>
            <a:ext cx="8348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Intuition: A metric that interpolates between the performance of an algorithm on the random and worst-case datasets.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Originally to explain the efficiency of simplex algorithms, then generalized to a broader domain.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4EB00-CFC6-D048-9D52-B72807748D83}"/>
              </a:ext>
            </a:extLst>
          </p:cNvPr>
          <p:cNvSpPr txBox="1"/>
          <p:nvPr/>
        </p:nvSpPr>
        <p:spPr>
          <a:xfrm>
            <a:off x="665925" y="5095927"/>
            <a:ext cx="8348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Smoothed complexity for oracle based state preparation: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(Updates in progress for 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arXiv:1804.00281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A38EC8-B20A-7E42-B949-C7DF5AF57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23" y="4937039"/>
            <a:ext cx="1168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7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E1229-E6DB-FE4D-9AAF-0CF566A6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6" y="889235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 readout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650BF-F893-E548-A214-1A34507E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165" y="1634071"/>
            <a:ext cx="8473669" cy="49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91FE1250-2B93-DC4C-9C05-F03415067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71" y="381830"/>
            <a:ext cx="9006507" cy="60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ABB9BF9-1459-954B-8902-5FAD1C213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61" y="1258785"/>
            <a:ext cx="10684210" cy="41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3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3AB5A-A82F-4240-AA15-465C25F0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Sparsely constructed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5B98-9AD8-2A4E-AFDD-1142F5D05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49" y="3564943"/>
            <a:ext cx="4483972" cy="2427333"/>
          </a:xfrm>
        </p:spPr>
        <p:txBody>
          <a:bodyPr>
            <a:normAutofit/>
          </a:bodyPr>
          <a:lstStyle/>
          <a:p>
            <a:r>
              <a:rPr lang="en-US" dirty="0"/>
              <a:t>Use covariance tapering to represent localized covariance.</a:t>
            </a:r>
          </a:p>
          <a:p>
            <a:endParaRPr lang="en-US" sz="1600" dirty="0"/>
          </a:p>
        </p:txBody>
      </p:sp>
      <p:pic>
        <p:nvPicPr>
          <p:cNvPr id="4" name="Picture 3" descr="A screenshot of a map&#13;&#10;&#13;&#10;Description automatically generated">
            <a:extLst>
              <a:ext uri="{FF2B5EF4-FFF2-40B4-BE49-F238E27FC236}">
                <a16:creationId xmlns:a16="http://schemas.microsoft.com/office/drawing/2014/main" id="{2D301919-F9EE-6D4A-9496-3A95B64D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338" y="1204108"/>
            <a:ext cx="7611662" cy="5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QPE – inverse QFT for completion 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A5F9FF7-709E-474A-A734-1207F58B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84" y="2310917"/>
            <a:ext cx="7952831" cy="286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74A56-E558-424B-9B0C-99A2C0D10214}"/>
              </a:ext>
            </a:extLst>
          </p:cNvPr>
          <p:cNvSpPr txBox="1"/>
          <p:nvPr/>
        </p:nvSpPr>
        <p:spPr>
          <a:xfrm>
            <a:off x="828538" y="2717075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First register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1F34-4892-8744-95FF-B8F11D5E6FCB}"/>
              </a:ext>
            </a:extLst>
          </p:cNvPr>
          <p:cNvSpPr txBox="1"/>
          <p:nvPr/>
        </p:nvSpPr>
        <p:spPr>
          <a:xfrm>
            <a:off x="650012" y="4371703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Second register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3604645-8F4B-CD44-A72A-925207C17007}"/>
              </a:ext>
            </a:extLst>
          </p:cNvPr>
          <p:cNvCxnSpPr>
            <a:cxnSpLocks/>
          </p:cNvCxnSpPr>
          <p:nvPr/>
        </p:nvCxnSpPr>
        <p:spPr>
          <a:xfrm flipV="1">
            <a:off x="7563394" y="1905796"/>
            <a:ext cx="757646" cy="744756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2C8C0C0C-34F4-6848-A487-60198723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84" y="1440337"/>
            <a:ext cx="3163262" cy="837837"/>
          </a:xfrm>
          <a:prstGeom prst="rect">
            <a:avLst/>
          </a:prstGeom>
        </p:spPr>
      </p:pic>
      <p:pic>
        <p:nvPicPr>
          <p:cNvPr id="22" name="Picture 2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3FD9DBA-EA96-9C45-A978-ABCAF3AF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88" y="5458439"/>
            <a:ext cx="4468223" cy="12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CED984-51AC-8840-9481-23E192C3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7" y="297209"/>
            <a:ext cx="8004517" cy="923330"/>
          </a:xfrm>
        </p:spPr>
        <p:txBody>
          <a:bodyPr/>
          <a:lstStyle/>
          <a:p>
            <a:r>
              <a:rPr lang="en-US" dirty="0"/>
              <a:t>Quantum GP algorithm: Caveats examination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45A5E3-0ACD-7448-A2CE-695D3AD5B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A559-5A46-C340-B45A-E389F797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" y="1333340"/>
            <a:ext cx="8229601" cy="4029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7FDAD-16D9-B343-A057-E54573D3B84C}"/>
              </a:ext>
            </a:extLst>
          </p:cNvPr>
          <p:cNvSpPr txBox="1"/>
          <p:nvPr/>
        </p:nvSpPr>
        <p:spPr>
          <a:xfrm>
            <a:off x="400321" y="5545127"/>
            <a:ext cx="9456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HK" sz="2000" dirty="0"/>
              <a:t>Application in material science: “Sparse quantum Gaussian processes to counter the curse of dimensionality” </a:t>
            </a:r>
            <a:r>
              <a:rPr lang="en-HK" sz="2000" b="0" i="1" dirty="0">
                <a:solidFill>
                  <a:srgbClr val="004B83"/>
                </a:solidFill>
                <a:effectLst/>
                <a:latin typeface="-apple-system"/>
                <a:hlinkClick r:id="rId3"/>
              </a:rPr>
              <a:t>Quantum Machine Intelligence</a:t>
            </a:r>
            <a:r>
              <a:rPr lang="en-HK" sz="20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HK" sz="2000" b="1" i="0" dirty="0">
                <a:solidFill>
                  <a:srgbClr val="333333"/>
                </a:solidFill>
                <a:effectLst/>
                <a:latin typeface="-apple-system"/>
              </a:rPr>
              <a:t>volume 3</a:t>
            </a:r>
            <a:r>
              <a:rPr lang="en-HK" sz="2000" b="0" i="0" dirty="0">
                <a:solidFill>
                  <a:srgbClr val="333333"/>
                </a:solidFill>
                <a:effectLst/>
                <a:latin typeface="-apple-system"/>
              </a:rPr>
              <a:t>, Article number: 6 (2021)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8457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To be continued…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DA9EA7-CCF6-DF4A-88C8-327320B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dirty="0"/>
              <a:t>Quantum enhanced GP for Bayesian deep learning</a:t>
            </a:r>
          </a:p>
          <a:p>
            <a:r>
              <a:rPr lang="en-GB" dirty="0"/>
              <a:t>More on state preparation </a:t>
            </a:r>
          </a:p>
          <a:p>
            <a:r>
              <a:rPr lang="en-GB" dirty="0"/>
              <a:t>Further remarks on </a:t>
            </a:r>
            <a:r>
              <a:rPr lang="en-HK" dirty="0"/>
              <a:t>nuances in applying QML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QPE– Oracle based controlled rotation step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E847BEE-06A2-1C4C-AD46-7DBF489C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8" y="1647089"/>
            <a:ext cx="4116979" cy="3610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25E68-E0F0-DE48-AB48-CFDA4D90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2149445"/>
            <a:ext cx="808898" cy="490241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10DA552-B706-CC42-81DF-B6338F84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04" y="2927579"/>
            <a:ext cx="6691538" cy="15040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673576-5DAD-9F4E-B54B-662372A3BFEC}"/>
              </a:ext>
            </a:extLst>
          </p:cNvPr>
          <p:cNvCxnSpPr>
            <a:cxnSpLocks/>
          </p:cNvCxnSpPr>
          <p:nvPr/>
        </p:nvCxnSpPr>
        <p:spPr>
          <a:xfrm flipV="1">
            <a:off x="6562160" y="4420591"/>
            <a:ext cx="713851" cy="103494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DE8BC7-8ADE-A242-85AA-054D7D15F5F7}"/>
              </a:ext>
            </a:extLst>
          </p:cNvPr>
          <p:cNvSpPr txBox="1"/>
          <p:nvPr/>
        </p:nvSpPr>
        <p:spPr>
          <a:xfrm>
            <a:off x="5773782" y="555526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looks familiar? </a:t>
            </a:r>
          </a:p>
        </p:txBody>
      </p:sp>
    </p:spTree>
    <p:extLst>
      <p:ext uri="{BB962C8B-B14F-4D97-AF65-F5344CB8AC3E}">
        <p14:creationId xmlns:p14="http://schemas.microsoft.com/office/powerpoint/2010/main" val="341379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FBC4-49C9-A044-B94A-3FBFD86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QLSA </a:t>
            </a:r>
          </a:p>
        </p:txBody>
      </p:sp>
      <p:pic>
        <p:nvPicPr>
          <p:cNvPr id="4" name="Content Placeholder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E408965-43DF-5D44-A276-3994569E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223" y="1825625"/>
            <a:ext cx="90695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3E5C-873F-764F-9ED4-BC32EE8D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Fast Quantum Linear Algebra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4699C8-B04F-324F-AE0A-5CD809E5B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56" y="1511664"/>
            <a:ext cx="7799174" cy="3196860"/>
          </a:xfrm>
        </p:spPr>
      </p:pic>
      <p:pic>
        <p:nvPicPr>
          <p:cNvPr id="5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9F1CFE-8798-C641-BBCF-355D49C52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619" y="4143804"/>
            <a:ext cx="3667166" cy="212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F870E-2F83-754D-97FA-7468DA959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37C221-B160-BE4D-8ED8-92E3544D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6" y="1086212"/>
            <a:ext cx="9920167" cy="46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412BB84-4957-1B43-8976-85C684D98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67" y="321867"/>
            <a:ext cx="10831132" cy="6214265"/>
          </a:xfrm>
        </p:spPr>
      </p:pic>
    </p:spTree>
    <p:extLst>
      <p:ext uri="{BB962C8B-B14F-4D97-AF65-F5344CB8AC3E}">
        <p14:creationId xmlns:p14="http://schemas.microsoft.com/office/powerpoint/2010/main" val="254426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13855-3529-8644-A7AA-A0F2A1C8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Example: GP Posterior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F57D59EA-8C85-8349-ABA4-07E89B778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257" y="758431"/>
            <a:ext cx="6553545" cy="53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1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330</Words>
  <Application>Microsoft Macintosh PowerPoint</Application>
  <PresentationFormat>Widescreen</PresentationFormat>
  <Paragraphs>64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Chaparral Pro</vt:lpstr>
      <vt:lpstr>Graphik</vt:lpstr>
      <vt:lpstr>Arial</vt:lpstr>
      <vt:lpstr>Calibri</vt:lpstr>
      <vt:lpstr>Calibri Light</vt:lpstr>
      <vt:lpstr>Wingdings</vt:lpstr>
      <vt:lpstr>Office Theme</vt:lpstr>
      <vt:lpstr>1_Office Theme</vt:lpstr>
      <vt:lpstr>Lecture 7</vt:lpstr>
      <vt:lpstr>Recap: QFT </vt:lpstr>
      <vt:lpstr>Recap: QPE – inverse QFT for completion </vt:lpstr>
      <vt:lpstr>Recap: QPE– Oracle based controlled rotation step</vt:lpstr>
      <vt:lpstr>Recap: QLSA </vt:lpstr>
      <vt:lpstr>Recap: Fast Quantum Linear Algebra</vt:lpstr>
      <vt:lpstr>PowerPoint Presentation</vt:lpstr>
      <vt:lpstr>PowerPoint Presentation</vt:lpstr>
      <vt:lpstr>Example: GP Posterior </vt:lpstr>
      <vt:lpstr>GP from linear regression</vt:lpstr>
      <vt:lpstr>PowerPoint Presentation</vt:lpstr>
      <vt:lpstr>Bayesian Analysis</vt:lpstr>
      <vt:lpstr>PowerPoint Presentation</vt:lpstr>
      <vt:lpstr>Predictions making</vt:lpstr>
      <vt:lpstr>Feature Space</vt:lpstr>
      <vt:lpstr>PowerPoint Presentation</vt:lpstr>
      <vt:lpstr>Kernel trick</vt:lpstr>
      <vt:lpstr>Objective of computation</vt:lpstr>
      <vt:lpstr>Part 2:Quantum algorithms for GP regression and training</vt:lpstr>
      <vt:lpstr>PowerPoint Presentation</vt:lpstr>
      <vt:lpstr>Potential catches:</vt:lpstr>
      <vt:lpstr>State preparation</vt:lpstr>
      <vt:lpstr>State preparation</vt:lpstr>
      <vt:lpstr>Success probability:</vt:lpstr>
      <vt:lpstr>Smoothed complexity:</vt:lpstr>
      <vt:lpstr>Solution readout </vt:lpstr>
      <vt:lpstr>PowerPoint Presentation</vt:lpstr>
      <vt:lpstr>PowerPoint Presentation</vt:lpstr>
      <vt:lpstr>Sparsely constructed matrix</vt:lpstr>
      <vt:lpstr>Quantum GP algorithm: Caveats examination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Zhikuan Zhao</dc:creator>
  <cp:lastModifiedBy>Zhikuan Zhao</cp:lastModifiedBy>
  <cp:revision>8</cp:revision>
  <dcterms:created xsi:type="dcterms:W3CDTF">2022-04-03T09:09:07Z</dcterms:created>
  <dcterms:modified xsi:type="dcterms:W3CDTF">2022-04-04T22:30:58Z</dcterms:modified>
</cp:coreProperties>
</file>